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u="sng" dirty="0" smtClean="0">
                <a:latin typeface="Berlin Sans FB" pitchFamily="34" charset="0"/>
              </a:rPr>
              <a:t>x-4</a:t>
            </a:r>
            <a:r>
              <a:rPr lang="en-GB" sz="3200" dirty="0" smtClean="0">
                <a:latin typeface="Berlin Sans FB" pitchFamily="34" charset="0"/>
              </a:rPr>
              <a:t>        Mae </a:t>
            </a:r>
            <a:r>
              <a:rPr lang="en-GB" sz="3200" dirty="0" err="1" smtClean="0">
                <a:latin typeface="Berlin Sans FB" pitchFamily="34" charset="0"/>
              </a:rPr>
              <a:t>rhifiadur</a:t>
            </a:r>
            <a:r>
              <a:rPr lang="en-GB" sz="3200" dirty="0" smtClean="0">
                <a:latin typeface="Berlin Sans FB" pitchFamily="34" charset="0"/>
              </a:rPr>
              <a:t> y </a:t>
            </a:r>
            <a:r>
              <a:rPr lang="en-GB" sz="3200" dirty="0" err="1" smtClean="0">
                <a:latin typeface="Berlin Sans FB" pitchFamily="34" charset="0"/>
              </a:rPr>
              <a:t>ffracsiwn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yma</a:t>
            </a:r>
            <a:r>
              <a:rPr lang="en-GB" sz="3200" dirty="0" smtClean="0">
                <a:latin typeface="Berlin Sans FB" pitchFamily="34" charset="0"/>
              </a:rPr>
              <a:t> 4 </a:t>
            </a:r>
            <a:r>
              <a:rPr lang="en-GB" sz="3200" dirty="0" err="1" smtClean="0">
                <a:latin typeface="Berlin Sans FB" pitchFamily="34" charset="0"/>
              </a:rPr>
              <a:t>yn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llai</a:t>
            </a:r>
            <a:r>
              <a:rPr lang="en-GB" sz="3200" dirty="0" smtClean="0">
                <a:latin typeface="Berlin Sans FB" pitchFamily="34" charset="0"/>
              </a:rPr>
              <a:t> </a:t>
            </a:r>
            <a:endParaRPr lang="en-GB" sz="3200" u="sng" dirty="0">
              <a:latin typeface="Berlin Sans FB" pitchFamily="34" charset="0"/>
            </a:endParaRPr>
          </a:p>
          <a:p>
            <a:r>
              <a:rPr lang="en-GB" sz="3200" dirty="0" smtClean="0">
                <a:latin typeface="Berlin Sans FB" pitchFamily="34" charset="0"/>
              </a:rPr>
              <a:t>  x          </a:t>
            </a:r>
            <a:r>
              <a:rPr lang="en-GB" sz="3200" dirty="0" err="1" smtClean="0">
                <a:latin typeface="Berlin Sans FB" pitchFamily="34" charset="0"/>
              </a:rPr>
              <a:t>na’r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enwadur</a:t>
            </a:r>
            <a:r>
              <a:rPr lang="en-GB" sz="3200" dirty="0" smtClean="0">
                <a:latin typeface="Berlin Sans FB" pitchFamily="34" charset="0"/>
              </a:rPr>
              <a:t>.        </a:t>
            </a:r>
          </a:p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 smtClean="0">
                <a:latin typeface="Berlin Sans FB" pitchFamily="34" charset="0"/>
              </a:rPr>
              <a:t>Pan </a:t>
            </a:r>
            <a:r>
              <a:rPr lang="en-GB" sz="3200" dirty="0" err="1" smtClean="0">
                <a:latin typeface="Berlin Sans FB" pitchFamily="34" charset="0"/>
              </a:rPr>
              <a:t>fo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rhifiadur</a:t>
            </a:r>
            <a:r>
              <a:rPr lang="en-GB" sz="3200" dirty="0" smtClean="0">
                <a:latin typeface="Berlin Sans FB" pitchFamily="34" charset="0"/>
              </a:rPr>
              <a:t> y </a:t>
            </a:r>
            <a:r>
              <a:rPr lang="en-GB" sz="3200" dirty="0" err="1" smtClean="0">
                <a:latin typeface="Berlin Sans FB" pitchFamily="34" charset="0"/>
              </a:rPr>
              <a:t>ffracsiwn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yn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cael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ei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ddyblu</a:t>
            </a:r>
            <a:r>
              <a:rPr lang="en-GB" sz="3200" dirty="0" smtClean="0">
                <a:latin typeface="Berlin Sans FB" pitchFamily="34" charset="0"/>
              </a:rPr>
              <a:t>, </a:t>
            </a:r>
            <a:r>
              <a:rPr lang="en-GB" sz="3200" dirty="0" smtClean="0">
                <a:latin typeface="Berlin Sans FB" pitchFamily="34" charset="0"/>
              </a:rPr>
              <a:t>a 16 </a:t>
            </a:r>
            <a:r>
              <a:rPr lang="en-GB" sz="3200" dirty="0" err="1" smtClean="0">
                <a:latin typeface="Berlin Sans FB" pitchFamily="34" charset="0"/>
              </a:rPr>
              <a:t>yn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cael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ei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adio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i’r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rhifiadur</a:t>
            </a:r>
            <a:r>
              <a:rPr lang="en-GB" sz="3200" dirty="0" smtClean="0">
                <a:latin typeface="Berlin Sans FB" pitchFamily="34" charset="0"/>
              </a:rPr>
              <a:t>, </a:t>
            </a:r>
            <a:r>
              <a:rPr lang="en-GB" sz="3200" dirty="0" err="1" smtClean="0">
                <a:latin typeface="Berlin Sans FB" pitchFamily="34" charset="0"/>
              </a:rPr>
              <a:t>bydd</a:t>
            </a:r>
            <a:r>
              <a:rPr lang="en-GB" sz="3200" dirty="0" smtClean="0">
                <a:latin typeface="Berlin Sans FB" pitchFamily="34" charset="0"/>
              </a:rPr>
              <a:t> y </a:t>
            </a:r>
            <a:r>
              <a:rPr lang="en-GB" sz="3200" dirty="0" err="1" smtClean="0">
                <a:latin typeface="Berlin Sans FB" pitchFamily="34" charset="0"/>
              </a:rPr>
              <a:t>ffracsiwn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yn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hafal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i</a:t>
            </a:r>
            <a:r>
              <a:rPr lang="en-GB" sz="3200" dirty="0" smtClean="0">
                <a:latin typeface="Berlin Sans FB" pitchFamily="34" charset="0"/>
              </a:rPr>
              <a:t>  </a:t>
            </a:r>
            <a:r>
              <a:rPr lang="en-GB" sz="3200" u="sng" dirty="0" smtClean="0">
                <a:latin typeface="Berlin Sans FB" pitchFamily="34" charset="0"/>
              </a:rPr>
              <a:t>2</a:t>
            </a:r>
          </a:p>
          <a:p>
            <a:r>
              <a:rPr lang="en-GB" sz="3200" dirty="0">
                <a:latin typeface="Berlin Sans FB" pitchFamily="34" charset="0"/>
              </a:rPr>
              <a:t> </a:t>
            </a:r>
            <a:r>
              <a:rPr lang="en-GB" sz="3200" dirty="0" smtClean="0">
                <a:latin typeface="Berlin Sans FB" pitchFamily="34" charset="0"/>
              </a:rPr>
              <a:t>           5</a:t>
            </a:r>
          </a:p>
          <a:p>
            <a:r>
              <a:rPr lang="en-GB" sz="3200" dirty="0" smtClean="0">
                <a:latin typeface="Berlin Sans FB" pitchFamily="34" charset="0"/>
              </a:rPr>
              <a:t>Beth </a:t>
            </a:r>
            <a:r>
              <a:rPr lang="en-GB" sz="3200" dirty="0" err="1" smtClean="0">
                <a:latin typeface="Berlin Sans FB" pitchFamily="34" charset="0"/>
              </a:rPr>
              <a:t>oedd</a:t>
            </a:r>
            <a:r>
              <a:rPr lang="en-GB" sz="3200" dirty="0" smtClean="0">
                <a:latin typeface="Berlin Sans FB" pitchFamily="34" charset="0"/>
              </a:rPr>
              <a:t> y </a:t>
            </a:r>
            <a:r>
              <a:rPr lang="en-GB" sz="3200" dirty="0" err="1" smtClean="0">
                <a:latin typeface="Berlin Sans FB" pitchFamily="34" charset="0"/>
              </a:rPr>
              <a:t>ffracsiwn</a:t>
            </a:r>
            <a:r>
              <a:rPr lang="en-GB" sz="3200" dirty="0" smtClean="0">
                <a:latin typeface="Berlin Sans FB" pitchFamily="34" charset="0"/>
              </a:rPr>
              <a:t> </a:t>
            </a:r>
            <a:r>
              <a:rPr lang="en-GB" sz="3200" dirty="0" err="1" smtClean="0">
                <a:latin typeface="Berlin Sans FB" pitchFamily="34" charset="0"/>
              </a:rPr>
              <a:t>gwreiddiol</a:t>
            </a:r>
            <a:r>
              <a:rPr lang="en-GB" sz="3200" dirty="0" smtClean="0">
                <a:latin typeface="Berlin Sans FB" pitchFamily="34" charset="0"/>
              </a:rPr>
              <a:t> ?  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7"/>
            <a:ext cx="7200900" cy="2363789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7" y="3885199"/>
              <a:ext cx="7083064" cy="1937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Beth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yw’r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rhifiadur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ar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ôl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iddo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gael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ei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ddyblu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?</a:t>
              </a:r>
              <a:endParaRPr lang="en-GB" sz="2400" dirty="0" smtClean="0">
                <a:solidFill>
                  <a:srgbClr val="0070C0"/>
                </a:solidFill>
                <a:latin typeface="Berlin Sans FB" pitchFamily="34" charset="0"/>
              </a:endParaRPr>
            </a:p>
            <a:p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Beth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yw’r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enwadur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ar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ôl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adio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16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iddo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?</a:t>
              </a:r>
              <a:b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</a:b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Mae’r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ffracsiwn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yma’n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hafal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i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ddau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b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umed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-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ysgrifennwch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hafaliad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a’i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ddatrys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er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mwyn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/>
              </a:r>
              <a:b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</a:br>
              <a:r>
                <a:rPr lang="en-GB" sz="2400" dirty="0" err="1" smtClean="0">
                  <a:solidFill>
                    <a:srgbClr val="0070C0"/>
                  </a:solidFill>
                  <a:latin typeface="Berlin Sans FB" pitchFamily="34" charset="0"/>
                </a:rPr>
                <a:t>darganfod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 </a:t>
              </a:r>
              <a:r>
                <a:rPr lang="en-GB" sz="2400" dirty="0" smtClean="0">
                  <a:solidFill>
                    <a:srgbClr val="0070C0"/>
                  </a:solidFill>
                  <a:latin typeface="Berlin Sans FB" pitchFamily="34" charset="0"/>
                </a:rPr>
                <a:t>x . 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6672" y="4079384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963856" y="2901501"/>
                <a:ext cx="16793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97312" y="836613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60177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5247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1794" y="1048222"/>
            <a:ext cx="702657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u="sng" dirty="0" smtClean="0"/>
              <a:t>2(x-4)</a:t>
            </a:r>
            <a:r>
              <a:rPr lang="en-GB" sz="3600" dirty="0" smtClean="0"/>
              <a:t>     =  </a:t>
            </a:r>
            <a:r>
              <a:rPr lang="en-GB" sz="3600" u="sng" dirty="0" smtClean="0"/>
              <a:t>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x +16         5</a:t>
            </a:r>
          </a:p>
          <a:p>
            <a:endParaRPr lang="en-GB" sz="3600" dirty="0"/>
          </a:p>
          <a:p>
            <a:r>
              <a:rPr lang="en-GB" sz="3600" dirty="0" smtClean="0"/>
              <a:t>5(2x – 8)  = 2(x + 16)</a:t>
            </a:r>
            <a:endParaRPr lang="en-GB" sz="3600" dirty="0"/>
          </a:p>
          <a:p>
            <a:r>
              <a:rPr lang="en-GB" sz="3600" dirty="0" smtClean="0"/>
              <a:t>10x – 40   = 2x + 32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       8x  = 72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         x  = 9</a:t>
            </a:r>
          </a:p>
          <a:p>
            <a:endParaRPr lang="en-GB" sz="3600" dirty="0"/>
          </a:p>
          <a:p>
            <a:r>
              <a:rPr lang="en-GB" sz="3600" dirty="0" err="1" smtClean="0"/>
              <a:t>Ffracsiwn</a:t>
            </a:r>
            <a:r>
              <a:rPr lang="en-GB" sz="3600" dirty="0" smtClean="0"/>
              <a:t> </a:t>
            </a:r>
            <a:r>
              <a:rPr lang="en-GB" sz="3600" dirty="0" err="1" smtClean="0"/>
              <a:t>gwreiddiol</a:t>
            </a:r>
            <a:r>
              <a:rPr lang="en-GB" sz="3600" dirty="0" smtClean="0"/>
              <a:t>= </a:t>
            </a:r>
            <a:r>
              <a:rPr lang="en-GB" sz="3600" u="sng" dirty="0"/>
              <a:t>5</a:t>
            </a:r>
            <a:endParaRPr lang="en-GB" sz="3600" u="sng" dirty="0" smtClean="0"/>
          </a:p>
          <a:p>
            <a:r>
              <a:rPr lang="en-GB" sz="3600"/>
              <a:t> </a:t>
            </a:r>
            <a:r>
              <a:rPr lang="en-GB" sz="3600" smtClean="0"/>
              <a:t>                                  9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 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117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WilliD</cp:lastModifiedBy>
  <cp:revision>14</cp:revision>
  <dcterms:created xsi:type="dcterms:W3CDTF">2011-02-03T11:08:00Z</dcterms:created>
  <dcterms:modified xsi:type="dcterms:W3CDTF">2011-09-02T14:40:09Z</dcterms:modified>
</cp:coreProperties>
</file>